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1" r:id="rId1"/>
  </p:sldMasterIdLst>
  <p:notesMasterIdLst>
    <p:notesMasterId r:id="rId7"/>
  </p:notesMasterIdLst>
  <p:sldIdLst>
    <p:sldId id="584" r:id="rId2"/>
    <p:sldId id="600" r:id="rId3"/>
    <p:sldId id="601" r:id="rId4"/>
    <p:sldId id="602" r:id="rId5"/>
    <p:sldId id="509" r:id="rId6"/>
  </p:sldIdLst>
  <p:sldSz cx="9906000" cy="6858000" type="A4"/>
  <p:notesSz cx="6797675" cy="992822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534988" indent="-777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1071563" indent="-1571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608138" indent="-2365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2144713" indent="-31591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760000"/>
    <a:srgbClr val="FFCC00"/>
    <a:srgbClr val="073E87"/>
    <a:srgbClr val="660066"/>
    <a:srgbClr val="0086EA"/>
    <a:srgbClr val="002060"/>
    <a:srgbClr val="FFCCCC"/>
    <a:srgbClr val="FF7C8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944" autoAdjust="0"/>
    <p:restoredTop sz="86350" autoAdjust="0"/>
  </p:normalViewPr>
  <p:slideViewPr>
    <p:cSldViewPr>
      <p:cViewPr>
        <p:scale>
          <a:sx n="75" d="100"/>
          <a:sy n="75" d="100"/>
        </p:scale>
        <p:origin x="-1002" y="-126"/>
      </p:cViewPr>
      <p:guideLst>
        <p:guide orient="horz" pos="2880"/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60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C930EE2-F623-4737-9010-58C92131EF71}" type="datetimeFigureOut">
              <a:rPr lang="ru-RU"/>
              <a:pPr>
                <a:defRPr/>
              </a:pPr>
              <a:t>01.05.2018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DF7B0286-7AD4-46E7-8DC4-344ED74C33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1071563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34988" algn="l" defTabSz="1071563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71563" algn="l" defTabSz="1071563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08138" algn="l" defTabSz="1071563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44713" algn="l" defTabSz="1071563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77850" y="1371600"/>
            <a:ext cx="8505952" cy="1828800"/>
          </a:xfrm>
          <a:ln>
            <a:noFill/>
          </a:ln>
        </p:spPr>
        <p:txBody>
          <a:bodyPr tIns="0" rIns="21457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6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77850" y="3228536"/>
            <a:ext cx="8509254" cy="1752600"/>
          </a:xfrm>
        </p:spPr>
        <p:txBody>
          <a:bodyPr lIns="0" rIns="21457"/>
          <a:lstStyle>
            <a:lvl1pPr marL="0" marR="53643" indent="0" algn="r">
              <a:buNone/>
              <a:defRPr>
                <a:solidFill>
                  <a:schemeClr val="tx1"/>
                </a:solidFill>
              </a:defRPr>
            </a:lvl1pPr>
            <a:lvl2pPr marL="536433" indent="0" algn="ctr">
              <a:buNone/>
            </a:lvl2pPr>
            <a:lvl3pPr marL="1072866" indent="0" algn="ctr">
              <a:buNone/>
            </a:lvl3pPr>
            <a:lvl4pPr marL="1609298" indent="0" algn="ctr">
              <a:buNone/>
            </a:lvl4pPr>
            <a:lvl5pPr marL="2145731" indent="0" algn="ctr">
              <a:buNone/>
            </a:lvl5pPr>
            <a:lvl6pPr marL="2682164" indent="0" algn="ctr">
              <a:buNone/>
            </a:lvl6pPr>
            <a:lvl7pPr marL="3218597" indent="0" algn="ctr">
              <a:buNone/>
            </a:lvl7pPr>
            <a:lvl8pPr marL="3755029" indent="0" algn="ctr">
              <a:buNone/>
            </a:lvl8pPr>
            <a:lvl9pPr marL="4291462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137E3-4217-4F40-91F8-CC86BBD22826}" type="datetime1">
              <a:rPr lang="fr-FR"/>
              <a:pPr>
                <a:defRPr/>
              </a:pPr>
              <a:t>01/05/2018</a:t>
            </a:fld>
            <a:endParaRPr lang="fr-CA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D3857-3AB9-4686-A5D4-A5B46867262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C8752-1970-49FF-A723-EECE9B7966E7}" type="datetime1">
              <a:rPr lang="fr-FR"/>
              <a:pPr>
                <a:defRPr/>
              </a:pPr>
              <a:t>01/05/2018</a:t>
            </a:fld>
            <a:endParaRPr lang="fr-CA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79DC9-9BAC-4C1F-9A36-E754EC83C7F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914401"/>
            <a:ext cx="222885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914401"/>
            <a:ext cx="652145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400AD-6948-475E-89F2-647ADCAD20A8}" type="datetime1">
              <a:rPr lang="fr-FR"/>
              <a:pPr>
                <a:defRPr/>
              </a:pPr>
              <a:t>01/05/2018</a:t>
            </a:fld>
            <a:endParaRPr lang="fr-CA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A3A56-B7CA-4361-B1AD-41D4B121D4F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862F9-C6D2-43D6-9E3A-0DDB5CF246A6}" type="datetime1">
              <a:rPr lang="fr-FR"/>
              <a:pPr>
                <a:defRPr/>
              </a:pPr>
              <a:t>01/05/2018</a:t>
            </a:fld>
            <a:endParaRPr lang="fr-CA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C6DC2-FA8C-4225-BBBC-FDB613B2C7F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548" y="1316736"/>
            <a:ext cx="84201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6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4548" y="2704664"/>
            <a:ext cx="8420100" cy="1509712"/>
          </a:xfrm>
        </p:spPr>
        <p:txBody>
          <a:bodyPr lIns="53643" rIns="53643"/>
          <a:lstStyle>
            <a:lvl1pPr marL="0" indent="0">
              <a:buNone/>
              <a:defRPr sz="2600">
                <a:solidFill>
                  <a:schemeClr val="tx1"/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D7E07-FB34-4656-9AFB-F4E814C0D906}" type="datetime1">
              <a:rPr lang="fr-FR"/>
              <a:pPr>
                <a:defRPr/>
              </a:pPr>
              <a:t>01/05/2018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4CE8E-6126-401C-8AD1-DB8CDD28B9B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920085"/>
            <a:ext cx="4375150" cy="4434840"/>
          </a:xfrm>
        </p:spPr>
        <p:txBody>
          <a:bodyPr/>
          <a:lstStyle>
            <a:lvl1pPr>
              <a:defRPr sz="31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920085"/>
            <a:ext cx="4375150" cy="4434840"/>
          </a:xfrm>
        </p:spPr>
        <p:txBody>
          <a:bodyPr/>
          <a:lstStyle>
            <a:lvl1pPr>
              <a:defRPr sz="31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217FC-EE45-41B0-BCFF-C4138E301A4E}" type="datetime1">
              <a:rPr lang="fr-FR"/>
              <a:pPr>
                <a:defRPr/>
              </a:pPr>
              <a:t>01/05/2018</a:t>
            </a:fld>
            <a:endParaRPr lang="fr-CA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225C4-C38D-4825-95FD-073DDAAC424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855248"/>
            <a:ext cx="4376870" cy="659352"/>
          </a:xfrm>
        </p:spPr>
        <p:txBody>
          <a:bodyPr lIns="53643" tIns="0" rIns="53643" bIns="0" anchor="ctr">
            <a:noAutofit/>
          </a:bodyPr>
          <a:lstStyle>
            <a:lvl1pPr marL="0" indent="0">
              <a:buNone/>
              <a:defRPr sz="28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32112" y="1859757"/>
            <a:ext cx="4378590" cy="654843"/>
          </a:xfrm>
        </p:spPr>
        <p:txBody>
          <a:bodyPr lIns="53643" tIns="0" rIns="53643" bIns="0" anchor="ctr"/>
          <a:lstStyle>
            <a:lvl1pPr marL="0" indent="0">
              <a:buNone/>
              <a:defRPr sz="28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95300" y="2514600"/>
            <a:ext cx="4376870" cy="3845720"/>
          </a:xfrm>
        </p:spPr>
        <p:txBody>
          <a:bodyPr tIns="0"/>
          <a:lstStyle>
            <a:lvl1pPr>
              <a:defRPr sz="26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514600"/>
            <a:ext cx="4378590" cy="3845720"/>
          </a:xfrm>
        </p:spPr>
        <p:txBody>
          <a:bodyPr tIns="0"/>
          <a:lstStyle>
            <a:lvl1pPr>
              <a:defRPr sz="26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8CE80-7D20-46A2-81AE-4BA4FC20D9F5}" type="datetime1">
              <a:rPr lang="fr-FR"/>
              <a:pPr>
                <a:defRPr/>
              </a:pPr>
              <a:t>01/05/2018</a:t>
            </a:fld>
            <a:endParaRPr lang="fr-CA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F65A7-1DA7-4BA4-BDA2-95723CB44CA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9795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9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D02BC-E339-41C4-B2CE-C0B22C606504}" type="datetime1">
              <a:rPr lang="fr-FR"/>
              <a:pPr>
                <a:defRPr/>
              </a:pPr>
              <a:t>01/05/2018</a:t>
            </a:fld>
            <a:endParaRPr lang="fr-CA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365A0-4B5A-4B66-BA92-EFBE25EBDBE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84DB8-0326-4DCA-A02E-6D4741748286}" type="datetime1">
              <a:rPr lang="fr-FR"/>
              <a:pPr>
                <a:defRPr/>
              </a:pPr>
              <a:t>01/05/2018</a:t>
            </a:fld>
            <a:endParaRPr lang="fr-CA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92FFF-D416-4468-AC17-624DB0A156C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514352"/>
            <a:ext cx="2971800" cy="1162051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31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42950" y="1676400"/>
            <a:ext cx="2971800" cy="4572000"/>
          </a:xfrm>
        </p:spPr>
        <p:txBody>
          <a:bodyPr lIns="21457" rIns="21457"/>
          <a:lstStyle>
            <a:lvl1pPr marL="0" indent="0" algn="l">
              <a:buNone/>
              <a:defRPr sz="1600"/>
            </a:lvl1pPr>
            <a:lvl2pPr indent="0" algn="l">
              <a:buNone/>
              <a:defRPr sz="1400"/>
            </a:lvl2pPr>
            <a:lvl3pPr indent="0" algn="l">
              <a:buNone/>
              <a:defRPr sz="1200"/>
            </a:lvl3pPr>
            <a:lvl4pPr indent="0" algn="l">
              <a:buNone/>
              <a:defRPr sz="1100"/>
            </a:lvl4pPr>
            <a:lvl5pPr indent="0" algn="l">
              <a:buNone/>
              <a:defRPr sz="11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872971" y="1676400"/>
            <a:ext cx="5537729" cy="4572000"/>
          </a:xfrm>
        </p:spPr>
        <p:txBody>
          <a:bodyPr tIns="0"/>
          <a:lstStyle>
            <a:lvl1pPr>
              <a:defRPr sz="3300"/>
            </a:lvl1pPr>
            <a:lvl2pPr>
              <a:defRPr sz="3100"/>
            </a:lvl2pPr>
            <a:lvl3pPr>
              <a:defRPr sz="2800"/>
            </a:lvl3pPr>
            <a:lvl4pPr>
              <a:defRPr sz="2300"/>
            </a:lvl4pPr>
            <a:lvl5pPr>
              <a:defRPr sz="21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7FA69-3245-41ED-A34E-CA42C6CA0257}" type="datetime1">
              <a:rPr lang="fr-FR"/>
              <a:pPr>
                <a:defRPr/>
              </a:pPr>
              <a:t>01/05/2018</a:t>
            </a:fld>
            <a:endParaRPr lang="fr-CA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76C6A-0502-45AC-BDBC-C5860FC3696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429000" y="1108075"/>
            <a:ext cx="569595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670925" y="5359400"/>
            <a:ext cx="1682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87" tIns="53643" rIns="107287" bIns="53643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11113" y="5816600"/>
            <a:ext cx="9928226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7287" tIns="53643" rIns="107287" bIns="53643"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746625" y="6219825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7287" tIns="53643" rIns="107287" bIns="53643"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1176996"/>
            <a:ext cx="2397252" cy="1582621"/>
          </a:xfrm>
        </p:spPr>
        <p:txBody>
          <a:bodyPr lIns="53643" rIns="53643" bIns="53643"/>
          <a:lstStyle>
            <a:lvl1pPr algn="l">
              <a:buNone/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400" y="2828785"/>
            <a:ext cx="2393950" cy="2179320"/>
          </a:xfrm>
        </p:spPr>
        <p:txBody>
          <a:bodyPr lIns="75101" rIns="53643"/>
          <a:lstStyle>
            <a:lvl1pPr marL="0" indent="0" algn="l">
              <a:spcBef>
                <a:spcPts val="293"/>
              </a:spcBef>
              <a:buFontTx/>
              <a:buNone/>
              <a:defRPr sz="15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776276" y="1199517"/>
            <a:ext cx="500253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8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64C01-04F3-4D83-AF74-DF9A813F26C4}" type="datetime1">
              <a:rPr lang="fr-FR"/>
              <a:pPr>
                <a:defRPr/>
              </a:pPr>
              <a:t>01/05/2018</a:t>
            </a:fld>
            <a:endParaRPr lang="fr-CA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50300" y="6356350"/>
            <a:ext cx="660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7F85B-BA81-47BE-9763-736F61F8F6F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1113" y="-7938"/>
            <a:ext cx="9928226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7287" tIns="53643" rIns="107287" bIns="53643"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746625" y="-6350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07287" tIns="53643" rIns="107287" bIns="53643"/>
          <a:lstStyle/>
          <a:p>
            <a:pPr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95300" y="704850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53643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95300" y="1935163"/>
            <a:ext cx="89154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7287" tIns="53643" rIns="107287" bIns="536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4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248C5638-F924-4E00-A376-276560C638CC}" type="datetime1">
              <a:rPr lang="fr-FR"/>
              <a:pPr>
                <a:defRPr/>
              </a:pPr>
              <a:t>01/05/2018</a:t>
            </a:fld>
            <a:endParaRPr lang="fr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889250" y="6356350"/>
            <a:ext cx="36322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4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585200" y="6356350"/>
            <a:ext cx="8255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4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27B85672-CA13-4B05-A44C-E001AF15421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20638" y="203200"/>
            <a:ext cx="9945688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25" r:id="rId2"/>
    <p:sldLayoutId id="2147483734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5" r:id="rId9"/>
    <p:sldLayoutId id="2147483731" r:id="rId10"/>
    <p:sldLayoutId id="214748373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900">
          <a:solidFill>
            <a:schemeClr val="tx2"/>
          </a:solidFill>
          <a:latin typeface="Calibri" pitchFamily="34" charset="0"/>
        </a:defRPr>
      </a:lvl9pPr>
    </p:titleStyle>
    <p:bodyStyle>
      <a:lvl1pPr marL="320675" indent="-320675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50888" indent="-2889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71563" indent="-28892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393825" indent="-246063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16088" indent="-246063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038444" indent="-246759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253018" indent="-21457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9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74877" indent="-214573" algn="l" rtl="0" eaLnBrk="1" latinLnBrk="0" hangingPunct="1">
        <a:spcBef>
          <a:spcPct val="20000"/>
        </a:spcBef>
        <a:buClr>
          <a:schemeClr val="tx2"/>
        </a:buClr>
        <a:buChar char="•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2896737" indent="-21457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3643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728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929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1457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6821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21859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7550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29146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200" smtClean="0"/>
              <a:t>В методическую копилку  учителя</a:t>
            </a:r>
          </a:p>
        </p:txBody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>
          <a:xfrm>
            <a:off x="2720975" y="2060575"/>
            <a:ext cx="6911975" cy="4318000"/>
          </a:xfrm>
        </p:spPr>
        <p:txBody>
          <a:bodyPr/>
          <a:lstStyle/>
          <a:p>
            <a:endParaRPr lang="ru-RU" sz="2700" smtClean="0"/>
          </a:p>
        </p:txBody>
      </p:sp>
      <p:pic>
        <p:nvPicPr>
          <p:cNvPr id="14339" name="Picture 4" descr="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2050" y="2058988"/>
            <a:ext cx="7273925" cy="479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200" smtClean="0"/>
              <a:t>Инновационная деятельность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4000" smtClean="0">
              <a:solidFill>
                <a:srgbClr val="073E87"/>
              </a:solidFill>
              <a:latin typeface="Times New Roman" pitchFamily="18" charset="0"/>
            </a:endParaRPr>
          </a:p>
          <a:p>
            <a:r>
              <a:rPr lang="ru-RU" sz="4000" smtClean="0">
                <a:solidFill>
                  <a:srgbClr val="002060"/>
                </a:solidFill>
                <a:latin typeface="Times New Roman" pitchFamily="18" charset="0"/>
              </a:rPr>
              <a:t>Как оформить документацию инновационного образовательного проекта</a:t>
            </a:r>
            <a:r>
              <a:rPr lang="en-US" sz="400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endParaRPr lang="ru-RU" sz="4000" smtClean="0">
              <a:solidFill>
                <a:srgbClr val="002060"/>
              </a:solidFill>
              <a:latin typeface="Times New Roman" pitchFamily="18" charset="0"/>
            </a:endParaRPr>
          </a:p>
          <a:p>
            <a:endParaRPr lang="en-US" sz="4000" smtClean="0">
              <a:solidFill>
                <a:srgbClr val="002060"/>
              </a:solidFill>
              <a:latin typeface="Times New Roman" pitchFamily="18" charset="0"/>
            </a:endParaRPr>
          </a:p>
          <a:p>
            <a:pPr>
              <a:buFont typeface="Wingdings 2" pitchFamily="18" charset="2"/>
              <a:buNone/>
            </a:pPr>
            <a:r>
              <a:rPr lang="ru-RU" sz="3200" smtClean="0">
                <a:solidFill>
                  <a:srgbClr val="002060"/>
                </a:solidFill>
                <a:latin typeface="Times New Roman" pitchFamily="18" charset="0"/>
              </a:rPr>
              <a:t>Практическое руководство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Знакомимся с пособием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Пособие содержит формат документов инновационного проекта. Показаны актуальные направления инновационной деятельности образовательных организаций в контексте Федерального закона «Обл образовании в Российской Федерации», государственной программы «Развитие образования» на 2013-2020 годы в условиях перехода к реализации ФГОС.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700" smtClean="0"/>
              <a:t>Адресовано руководителя и педагогам образовательных организаций, специалистам органов управления образованием, преподавателям организаций высшего и дополнительного профессионального образования, а также всем, кто начинает заниматься инновационной деятельностью.</a:t>
            </a:r>
          </a:p>
          <a:p>
            <a:r>
              <a:rPr lang="ru-RU" sz="2700" smtClean="0"/>
              <a:t>Авторы-составители: Е.И. Фастова, О.Л.Иванова</a:t>
            </a:r>
          </a:p>
          <a:p>
            <a:r>
              <a:rPr lang="ru-RU" sz="2700" smtClean="0"/>
              <a:t>Издательство «Учитель», 2014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61" name="Group 77"/>
          <p:cNvGraphicFramePr>
            <a:graphicFrameLocks noGrp="1"/>
          </p:cNvGraphicFramePr>
          <p:nvPr/>
        </p:nvGraphicFramePr>
        <p:xfrm>
          <a:off x="200025" y="1268413"/>
          <a:ext cx="9512300" cy="6880225"/>
        </p:xfrm>
        <a:graphic>
          <a:graphicData uri="http://schemas.openxmlformats.org/drawingml/2006/table">
            <a:tbl>
              <a:tblPr/>
              <a:tblGrid>
                <a:gridCol w="6469063"/>
                <a:gridCol w="1404937"/>
                <a:gridCol w="1638300"/>
              </a:tblGrid>
              <a:tr h="6429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Нормативно-правовое обеспечение инновационной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03" marR="7403" marT="7403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Merriweather Light"/>
                        <a:cs typeface="Times New Roman" pitchFamily="18" charset="0"/>
                      </a:endParaRPr>
                    </a:p>
                  </a:txBody>
                  <a:tcPr marL="7403" marR="7403" marT="7403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Merriweather Light"/>
                        <a:cs typeface="Times New Roman" pitchFamily="18" charset="0"/>
                      </a:endParaRPr>
                    </a:p>
                  </a:txBody>
                  <a:tcPr marL="7403" marR="7403" marT="7403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1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3763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             Формат инновационного проекта (паспорт)</a:t>
                      </a:r>
                      <a:endParaRPr kumimoji="0" lang="ru-RU" sz="2400" b="1" i="1" u="none" strike="noStrike" cap="none" normalizeH="0" baseline="0" smtClean="0">
                        <a:ln>
                          <a:noFill/>
                        </a:ln>
                        <a:solidFill>
                          <a:srgbClr val="08376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03" marR="7403" marT="7403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03" marR="7403" marT="7403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03" marR="7403" marT="7403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1143000" marR="0" lvl="2" indent="-228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73E87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 Как определить проблему, на решение которой направлен инновационный проект</a:t>
                      </a:r>
                      <a:endParaRPr kumimoji="0" lang="ru-RU" sz="2000" b="1" i="1" u="none" strike="noStrike" cap="none" normalizeH="0" baseline="0" smtClean="0">
                        <a:ln>
                          <a:noFill/>
                        </a:ln>
                        <a:solidFill>
                          <a:srgbClr val="073E87"/>
                        </a:solidFill>
                        <a:effectLst/>
                        <a:latin typeface="Times New Roman" pitchFamily="18" charset="0"/>
                        <a:ea typeface="Merriweather Light"/>
                        <a:cs typeface="Times New Roman" pitchFamily="18" charset="0"/>
                      </a:endParaRPr>
                    </a:p>
                  </a:txBody>
                  <a:tcPr marL="7403" marR="7403" marT="7403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03" marR="7403" marT="7403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8376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03" marR="7403" marT="7403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2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73E87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                Обоснование актуальности инновационного проекта</a:t>
                      </a:r>
                      <a:endParaRPr kumimoji="0" lang="ru-RU" sz="2000" b="1" i="1" u="none" strike="noStrike" cap="none" normalizeH="0" baseline="0" smtClean="0">
                        <a:ln>
                          <a:noFill/>
                        </a:ln>
                        <a:solidFill>
                          <a:srgbClr val="073E87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03" marR="7403" marT="7403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700" b="1" i="0" u="none" strike="noStrike" cap="none" normalizeH="0" baseline="0" smtClean="0">
                        <a:ln>
                          <a:noFill/>
                        </a:ln>
                        <a:solidFill>
                          <a:srgbClr val="08376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03" marR="7403" marT="7403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03" marR="7403" marT="7403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2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73E87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               Выбор направления инновационной деятельности и определение темы инновационного проекта</a:t>
                      </a:r>
                    </a:p>
                  </a:txBody>
                  <a:tcPr marL="7403" marR="7403" marT="7403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700" b="1" i="0" u="none" strike="noStrike" cap="none" normalizeH="0" baseline="0" smtClean="0">
                        <a:ln>
                          <a:noFill/>
                        </a:ln>
                        <a:solidFill>
                          <a:srgbClr val="08376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03" marR="7403" marT="7403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0688">
                <a:tc>
                  <a:txBody>
                    <a:bodyPr/>
                    <a:lstStyle/>
                    <a:p>
                      <a:pPr marL="0" marR="0" lvl="2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73E87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           Постановка цели и задач проекта</a:t>
                      </a:r>
                    </a:p>
                  </a:txBody>
                  <a:tcPr marL="7403" marR="7403" marT="7403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700" b="1" i="0" u="none" strike="noStrike" cap="none" normalizeH="0" baseline="0" smtClean="0">
                        <a:ln>
                          <a:noFill/>
                        </a:ln>
                        <a:solidFill>
                          <a:srgbClr val="08376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03" marR="7403" marT="7403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3075">
                <a:tc>
                  <a:txBody>
                    <a:bodyPr/>
                    <a:lstStyle/>
                    <a:p>
                      <a:pPr marL="628650" marR="0" lvl="2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73E87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Содержание инновационного проекта</a:t>
                      </a:r>
                    </a:p>
                  </a:txBody>
                  <a:tcPr marL="7403" marR="7403" marT="7403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700" b="1" i="1" u="none" strike="noStrike" cap="none" normalizeH="0" baseline="0" smtClean="0">
                        <a:ln>
                          <a:noFill/>
                        </a:ln>
                        <a:solidFill>
                          <a:srgbClr val="08376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03" marR="7403" marT="7403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4025">
                <a:tc>
                  <a:txBody>
                    <a:bodyPr/>
                    <a:lstStyle/>
                    <a:p>
                      <a:pPr marL="628650" marR="0" lvl="2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73E87"/>
                          </a:solidFill>
                          <a:effectLst/>
                          <a:latin typeface="Constantia" pitchFamily="18" charset="0"/>
                          <a:cs typeface="Arial" charset="0"/>
                        </a:rPr>
                        <a:t>    Представление дорожной карты реализации инновационного проекта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73E87"/>
                        </a:solidFill>
                        <a:effectLst/>
                        <a:latin typeface="Constantia" pitchFamily="18" charset="0"/>
                        <a:cs typeface="Arial" charset="0"/>
                      </a:endParaRPr>
                    </a:p>
                  </a:txBody>
                  <a:tcPr marL="7403" marR="7403" marT="7403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700" b="1" i="1" u="none" strike="noStrike" cap="none" normalizeH="0" baseline="0" smtClean="0">
                        <a:ln>
                          <a:noFill/>
                        </a:ln>
                        <a:solidFill>
                          <a:srgbClr val="08376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03" marR="7403" marT="7403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1963">
                <a:tc>
                  <a:txBody>
                    <a:bodyPr/>
                    <a:lstStyle/>
                    <a:p>
                      <a:pPr marL="457200" marR="0" lvl="1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Составление бюджета инновационного проекта</a:t>
                      </a:r>
                    </a:p>
                  </a:txBody>
                  <a:tcPr marL="7403" marR="7403" marT="7403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03" marR="7403" marT="7403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03" marR="7403" marT="7403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457200" marR="0" lvl="1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8376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03" marR="7403" marT="7403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0" cap="flat" cmpd="dbl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8376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03" marR="7403" marT="7403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0" cap="flat" cmpd="dbl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8376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03" marR="7403" marT="7403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0" cap="flat" cmpd="dbl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E7B6"/>
                    </a:solidFill>
                  </a:tcPr>
                </a:tc>
              </a:tr>
              <a:tr h="515938">
                <a:tc>
                  <a:txBody>
                    <a:bodyPr/>
                    <a:lstStyle/>
                    <a:p>
                      <a:pPr marL="0" marR="0" lvl="1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erriweather Light"/>
                        <a:cs typeface="Times New Roman" pitchFamily="18" charset="0"/>
                      </a:endParaRPr>
                    </a:p>
                  </a:txBody>
                  <a:tcPr marL="7403" marR="7403" marT="7403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0800" cap="flat" cmpd="dbl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B53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03" marR="7403" marT="7403" marB="0" anchor="ctr" horzOverflow="overflow">
                    <a:lnL>
                      <a:noFill/>
                    </a:lnL>
                    <a:lnR>
                      <a:noFill/>
                    </a:lnR>
                    <a:lnT w="50800" cap="flat" cmpd="dbl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B539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403" marR="7403" marT="7403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dbl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B5395"/>
                    </a:solidFill>
                  </a:tcPr>
                </a:tc>
              </a:tr>
            </a:tbl>
          </a:graphicData>
        </a:graphic>
      </p:graphicFrame>
      <p:sp>
        <p:nvSpPr>
          <p:cNvPr id="18477" name="Прямоугольник 4"/>
          <p:cNvSpPr>
            <a:spLocks noChangeArrowheads="1"/>
          </p:cNvSpPr>
          <p:nvPr/>
        </p:nvSpPr>
        <p:spPr bwMode="auto">
          <a:xfrm>
            <a:off x="776288" y="333375"/>
            <a:ext cx="8785225" cy="59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7287" tIns="53643" rIns="107287" bIns="53643">
            <a:spAutoFit/>
          </a:bodyPr>
          <a:lstStyle/>
          <a:p>
            <a:pPr algn="ctr"/>
            <a:r>
              <a:rPr lang="ru-RU" sz="2800" b="1">
                <a:solidFill>
                  <a:srgbClr val="073E87"/>
                </a:solidFill>
                <a:latin typeface="Times New Roman" pitchFamily="18" charset="0"/>
                <a:ea typeface="Merriweather Light"/>
                <a:cs typeface="Times New Roman" pitchFamily="18" charset="0"/>
              </a:rPr>
              <a:t> </a:t>
            </a:r>
            <a:r>
              <a:rPr lang="ru-RU" sz="3200" b="1">
                <a:solidFill>
                  <a:srgbClr val="073E87"/>
                </a:solidFill>
                <a:latin typeface="Times New Roman" pitchFamily="18" charset="0"/>
                <a:ea typeface="Merriweather Light"/>
                <a:cs typeface="Times New Roman" pitchFamily="18" charset="0"/>
              </a:rPr>
              <a:t>Содержание</a:t>
            </a:r>
            <a:r>
              <a:rPr lang="ru-RU" sz="3200" b="1">
                <a:solidFill>
                  <a:srgbClr val="073E87"/>
                </a:solidFill>
                <a:latin typeface="Calibri" pitchFamily="34" charset="0"/>
                <a:ea typeface="Merriweather Light"/>
                <a:cs typeface="Times New Roman" pitchFamily="18" charset="0"/>
              </a:rPr>
              <a:t> 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453438" y="6492875"/>
            <a:ext cx="1258887" cy="365125"/>
          </a:xfrm>
        </p:spPr>
        <p:txBody>
          <a:bodyPr/>
          <a:lstStyle/>
          <a:p>
            <a:pPr>
              <a:defRPr/>
            </a:pPr>
            <a:fld id="{3931821B-CC2F-40C0-9F33-59C36E12E95C}" type="slidenum">
              <a:rPr lang="fr-CA"/>
              <a:pPr>
                <a:defRPr/>
              </a:pPr>
              <a:t>5</a:t>
            </a:fld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6745</TotalTime>
  <Words>133</Words>
  <Application>Microsoft Office PowerPoint</Application>
  <PresentationFormat>Лист A4 (210x297 мм)</PresentationFormat>
  <Paragraphs>23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5</vt:i4>
      </vt:variant>
    </vt:vector>
  </HeadingPairs>
  <TitlesOfParts>
    <vt:vector size="15" baseType="lpstr">
      <vt:lpstr>Arial</vt:lpstr>
      <vt:lpstr>Calibri</vt:lpstr>
      <vt:lpstr>Constantia</vt:lpstr>
      <vt:lpstr>Wingdings 2</vt:lpstr>
      <vt:lpstr>Times New Roman</vt:lpstr>
      <vt:lpstr>Merriweather Light</vt:lpstr>
      <vt:lpstr>Поток</vt:lpstr>
      <vt:lpstr>Поток</vt:lpstr>
      <vt:lpstr>Поток</vt:lpstr>
      <vt:lpstr>Поток</vt:lpstr>
      <vt:lpstr>В методическую копилку  учителя</vt:lpstr>
      <vt:lpstr>Инновационная деятельность</vt:lpstr>
      <vt:lpstr>Знакомимся с пособием</vt:lpstr>
      <vt:lpstr>Слайд 4</vt:lpstr>
      <vt:lpstr>Слайд 5</vt:lpstr>
    </vt:vector>
  </TitlesOfParts>
  <Company>Twoja nazwa firmy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ppsworld.ru</dc:creator>
  <cp:lastModifiedBy>User</cp:lastModifiedBy>
  <cp:revision>517</cp:revision>
  <dcterms:created xsi:type="dcterms:W3CDTF">2013-05-07T09:53:16Z</dcterms:created>
  <dcterms:modified xsi:type="dcterms:W3CDTF">2018-05-01T06:49:34Z</dcterms:modified>
</cp:coreProperties>
</file>